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2" r:id="rId10"/>
    <p:sldId id="279" r:id="rId11"/>
    <p:sldId id="280" r:id="rId12"/>
    <p:sldId id="281" r:id="rId13"/>
  </p:sldIdLst>
  <p:sldSz cx="18288000" cy="10287000"/>
  <p:notesSz cx="6858000" cy="9144000"/>
  <p:embeddedFontLst>
    <p:embeddedFont>
      <p:font typeface="Fredoka" panose="020B0604020202020204" charset="0"/>
      <p:regular r:id="rId14"/>
    </p:embeddedFont>
    <p:embeddedFont>
      <p:font typeface="Glacial Indifference" panose="020B0604020202020204" charset="0"/>
      <p:regular r:id="rId15"/>
    </p:embeddedFont>
    <p:embeddedFont>
      <p:font typeface="Glacial Indifference Bold" panose="020B0604020202020204" charset="0"/>
      <p:regular r:id="rId16"/>
    </p:embeddedFont>
    <p:embeddedFont>
      <p:font typeface="Telegraf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8AF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80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72.png"/><Relationship Id="rId12" Type="http://schemas.openxmlformats.org/officeDocument/2006/relationships/image" Target="../media/image42.sv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0" Type="http://schemas.openxmlformats.org/officeDocument/2006/relationships/image" Target="../media/image13.svg"/><Relationship Id="rId4" Type="http://schemas.openxmlformats.org/officeDocument/2006/relationships/image" Target="../media/image37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51.sv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11" Type="http://schemas.openxmlformats.org/officeDocument/2006/relationships/image" Target="../media/image50.png"/><Relationship Id="rId5" Type="http://schemas.openxmlformats.org/officeDocument/2006/relationships/image" Target="../media/image75.png"/><Relationship Id="rId10" Type="http://schemas.openxmlformats.org/officeDocument/2006/relationships/image" Target="../media/image13.svg"/><Relationship Id="rId4" Type="http://schemas.openxmlformats.org/officeDocument/2006/relationships/image" Target="../media/image47.sv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44.svg"/><Relationship Id="rId3" Type="http://schemas.openxmlformats.org/officeDocument/2006/relationships/image" Target="../media/image78.svg"/><Relationship Id="rId7" Type="http://schemas.openxmlformats.org/officeDocument/2006/relationships/image" Target="../media/image82.svg"/><Relationship Id="rId12" Type="http://schemas.openxmlformats.org/officeDocument/2006/relationships/image" Target="../media/image4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53.svg"/><Relationship Id="rId5" Type="http://schemas.openxmlformats.org/officeDocument/2006/relationships/image" Target="../media/image80.svg"/><Relationship Id="rId15" Type="http://schemas.openxmlformats.org/officeDocument/2006/relationships/image" Target="../media/image61.svg"/><Relationship Id="rId10" Type="http://schemas.openxmlformats.org/officeDocument/2006/relationships/image" Target="../media/image52.png"/><Relationship Id="rId4" Type="http://schemas.openxmlformats.org/officeDocument/2006/relationships/image" Target="../media/image79.png"/><Relationship Id="rId9" Type="http://schemas.openxmlformats.org/officeDocument/2006/relationships/image" Target="../media/image84.sv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1.png"/><Relationship Id="rId3" Type="http://schemas.openxmlformats.org/officeDocument/2006/relationships/image" Target="../media/image15.svg"/><Relationship Id="rId21" Type="http://schemas.openxmlformats.org/officeDocument/2006/relationships/image" Target="../media/image7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24" Type="http://schemas.openxmlformats.org/officeDocument/2006/relationships/image" Target="../media/image3.pn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23" Type="http://schemas.openxmlformats.org/officeDocument/2006/relationships/image" Target="../media/image31.svg"/><Relationship Id="rId10" Type="http://schemas.openxmlformats.org/officeDocument/2006/relationships/image" Target="../media/image22.png"/><Relationship Id="rId19" Type="http://schemas.openxmlformats.org/officeDocument/2006/relationships/image" Target="../media/image2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Relationship Id="rId2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svg"/><Relationship Id="rId7" Type="http://schemas.openxmlformats.org/officeDocument/2006/relationships/image" Target="../media/image1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1.svg"/><Relationship Id="rId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34.png"/><Relationship Id="rId9" Type="http://schemas.openxmlformats.org/officeDocument/2006/relationships/image" Target="../media/image3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37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6.png"/><Relationship Id="rId7" Type="http://schemas.openxmlformats.org/officeDocument/2006/relationships/image" Target="../media/image36.png"/><Relationship Id="rId12" Type="http://schemas.openxmlformats.org/officeDocument/2006/relationships/image" Target="../media/image51.sv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svg"/><Relationship Id="rId11" Type="http://schemas.openxmlformats.org/officeDocument/2006/relationships/image" Target="../media/image50.png"/><Relationship Id="rId5" Type="http://schemas.openxmlformats.org/officeDocument/2006/relationships/image" Target="../media/image48.png"/><Relationship Id="rId10" Type="http://schemas.openxmlformats.org/officeDocument/2006/relationships/image" Target="../media/image13.svg"/><Relationship Id="rId4" Type="http://schemas.openxmlformats.org/officeDocument/2006/relationships/image" Target="../media/image47.sv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eg"/><Relationship Id="rId3" Type="http://schemas.openxmlformats.org/officeDocument/2006/relationships/image" Target="../media/image37.svg"/><Relationship Id="rId7" Type="http://schemas.openxmlformats.org/officeDocument/2006/relationships/image" Target="../media/image13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13" Type="http://schemas.openxmlformats.org/officeDocument/2006/relationships/image" Target="../media/image12.png"/><Relationship Id="rId3" Type="http://schemas.openxmlformats.org/officeDocument/2006/relationships/image" Target="../media/image56.svg"/><Relationship Id="rId7" Type="http://schemas.openxmlformats.org/officeDocument/2006/relationships/image" Target="../media/image37.svg"/><Relationship Id="rId12" Type="http://schemas.openxmlformats.org/officeDocument/2006/relationships/image" Target="../media/image61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60.png"/><Relationship Id="rId5" Type="http://schemas.openxmlformats.org/officeDocument/2006/relationships/image" Target="../media/image58.svg"/><Relationship Id="rId10" Type="http://schemas.openxmlformats.org/officeDocument/2006/relationships/image" Target="../media/image44.svg"/><Relationship Id="rId4" Type="http://schemas.openxmlformats.org/officeDocument/2006/relationships/image" Target="../media/image57.png"/><Relationship Id="rId9" Type="http://schemas.openxmlformats.org/officeDocument/2006/relationships/image" Target="../media/image43.png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3.png"/><Relationship Id="rId18" Type="http://schemas.openxmlformats.org/officeDocument/2006/relationships/image" Target="../media/image66.png"/><Relationship Id="rId3" Type="http://schemas.openxmlformats.org/officeDocument/2006/relationships/image" Target="../media/image36.png"/><Relationship Id="rId21" Type="http://schemas.openxmlformats.org/officeDocument/2006/relationships/image" Target="../media/image69.png"/><Relationship Id="rId7" Type="http://schemas.openxmlformats.org/officeDocument/2006/relationships/image" Target="../media/image39.png"/><Relationship Id="rId12" Type="http://schemas.openxmlformats.org/officeDocument/2006/relationships/image" Target="../media/image42.svg"/><Relationship Id="rId17" Type="http://schemas.openxmlformats.org/officeDocument/2006/relationships/image" Target="../media/image65.png"/><Relationship Id="rId2" Type="http://schemas.openxmlformats.org/officeDocument/2006/relationships/image" Target="../media/image62.jpeg"/><Relationship Id="rId16" Type="http://schemas.openxmlformats.org/officeDocument/2006/relationships/image" Target="../media/image64.sv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5" Type="http://schemas.openxmlformats.org/officeDocument/2006/relationships/image" Target="../media/image63.png"/><Relationship Id="rId10" Type="http://schemas.openxmlformats.org/officeDocument/2006/relationships/image" Target="../media/image13.svg"/><Relationship Id="rId19" Type="http://schemas.openxmlformats.org/officeDocument/2006/relationships/image" Target="../media/image67.png"/><Relationship Id="rId4" Type="http://schemas.openxmlformats.org/officeDocument/2006/relationships/image" Target="../media/image37.svg"/><Relationship Id="rId9" Type="http://schemas.openxmlformats.org/officeDocument/2006/relationships/image" Target="../media/image12.png"/><Relationship Id="rId14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4.svg"/><Relationship Id="rId3" Type="http://schemas.openxmlformats.org/officeDocument/2006/relationships/image" Target="../media/image37.svg"/><Relationship Id="rId7" Type="http://schemas.openxmlformats.org/officeDocument/2006/relationships/image" Target="../media/image40.svg"/><Relationship Id="rId12" Type="http://schemas.openxmlformats.org/officeDocument/2006/relationships/image" Target="../media/image4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2.svg"/><Relationship Id="rId5" Type="http://schemas.openxmlformats.org/officeDocument/2006/relationships/image" Target="../media/image33.svg"/><Relationship Id="rId10" Type="http://schemas.openxmlformats.org/officeDocument/2006/relationships/image" Target="../media/image41.png"/><Relationship Id="rId4" Type="http://schemas.openxmlformats.org/officeDocument/2006/relationships/image" Target="../media/image32.png"/><Relationship Id="rId9" Type="http://schemas.openxmlformats.org/officeDocument/2006/relationships/image" Target="../media/image13.svg"/><Relationship Id="rId14" Type="http://schemas.openxmlformats.org/officeDocument/2006/relationships/image" Target="../media/image7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73614" y="2752263"/>
            <a:ext cx="1771780" cy="1776221"/>
          </a:xfrm>
          <a:custGeom>
            <a:avLst/>
            <a:gdLst/>
            <a:ahLst/>
            <a:cxnLst/>
            <a:rect l="l" t="t" r="r" b="b"/>
            <a:pathLst>
              <a:path w="1771780" h="1776221">
                <a:moveTo>
                  <a:pt x="0" y="0"/>
                </a:moveTo>
                <a:lnTo>
                  <a:pt x="1771780" y="0"/>
                </a:lnTo>
                <a:lnTo>
                  <a:pt x="1771780" y="1776221"/>
                </a:lnTo>
                <a:lnTo>
                  <a:pt x="0" y="17762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grpSp>
        <p:nvGrpSpPr>
          <p:cNvPr id="3" name="Group 3"/>
          <p:cNvGrpSpPr/>
          <p:nvPr/>
        </p:nvGrpSpPr>
        <p:grpSpPr>
          <a:xfrm>
            <a:off x="3134261" y="1339589"/>
            <a:ext cx="3460998" cy="3460998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ar-MA"/>
            </a:p>
          </p:txBody>
        </p:sp>
      </p:grpSp>
      <p:sp>
        <p:nvSpPr>
          <p:cNvPr id="5" name="Freeform 5"/>
          <p:cNvSpPr/>
          <p:nvPr/>
        </p:nvSpPr>
        <p:spPr>
          <a:xfrm>
            <a:off x="1611082" y="3837994"/>
            <a:ext cx="4984176" cy="3700751"/>
          </a:xfrm>
          <a:custGeom>
            <a:avLst/>
            <a:gdLst/>
            <a:ahLst/>
            <a:cxnLst/>
            <a:rect l="l" t="t" r="r" b="b"/>
            <a:pathLst>
              <a:path w="4984176" h="3700751">
                <a:moveTo>
                  <a:pt x="0" y="0"/>
                </a:moveTo>
                <a:lnTo>
                  <a:pt x="4984177" y="0"/>
                </a:lnTo>
                <a:lnTo>
                  <a:pt x="4984177" y="3700751"/>
                </a:lnTo>
                <a:lnTo>
                  <a:pt x="0" y="3700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 rot="-4427115">
            <a:off x="1100952" y="5516539"/>
            <a:ext cx="1333877" cy="1522257"/>
          </a:xfrm>
          <a:custGeom>
            <a:avLst/>
            <a:gdLst/>
            <a:ahLst/>
            <a:cxnLst/>
            <a:rect l="l" t="t" r="r" b="b"/>
            <a:pathLst>
              <a:path w="1333877" h="1522257">
                <a:moveTo>
                  <a:pt x="0" y="0"/>
                </a:moveTo>
                <a:lnTo>
                  <a:pt x="1333877" y="0"/>
                </a:lnTo>
                <a:lnTo>
                  <a:pt x="1333877" y="1522256"/>
                </a:lnTo>
                <a:lnTo>
                  <a:pt x="0" y="15222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>
            <a:off x="-1617243" y="7891316"/>
            <a:ext cx="4490346" cy="4265829"/>
          </a:xfrm>
          <a:custGeom>
            <a:avLst/>
            <a:gdLst/>
            <a:ahLst/>
            <a:cxnLst/>
            <a:rect l="l" t="t" r="r" b="b"/>
            <a:pathLst>
              <a:path w="4490346" h="4265829">
                <a:moveTo>
                  <a:pt x="0" y="0"/>
                </a:moveTo>
                <a:lnTo>
                  <a:pt x="4490346" y="0"/>
                </a:lnTo>
                <a:lnTo>
                  <a:pt x="4490346" y="4265829"/>
                </a:lnTo>
                <a:lnTo>
                  <a:pt x="0" y="4265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>
            <a:off x="15472673" y="8788687"/>
            <a:ext cx="1878451" cy="469613"/>
          </a:xfrm>
          <a:custGeom>
            <a:avLst/>
            <a:gdLst/>
            <a:ahLst/>
            <a:cxnLst/>
            <a:rect l="l" t="t" r="r" b="b"/>
            <a:pathLst>
              <a:path w="1878451" h="469613">
                <a:moveTo>
                  <a:pt x="0" y="0"/>
                </a:moveTo>
                <a:lnTo>
                  <a:pt x="1878450" y="0"/>
                </a:lnTo>
                <a:lnTo>
                  <a:pt x="1878450" y="469613"/>
                </a:lnTo>
                <a:lnTo>
                  <a:pt x="0" y="46961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-4997992">
            <a:off x="15727800" y="-1767295"/>
            <a:ext cx="4492413" cy="4509323"/>
          </a:xfrm>
          <a:custGeom>
            <a:avLst/>
            <a:gdLst/>
            <a:ahLst/>
            <a:cxnLst/>
            <a:rect l="l" t="t" r="r" b="b"/>
            <a:pathLst>
              <a:path w="4492413" h="4509323">
                <a:moveTo>
                  <a:pt x="0" y="0"/>
                </a:moveTo>
                <a:lnTo>
                  <a:pt x="4492414" y="0"/>
                </a:lnTo>
                <a:lnTo>
                  <a:pt x="4492414" y="4509323"/>
                </a:lnTo>
                <a:lnTo>
                  <a:pt x="0" y="450932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TextBox 10"/>
          <p:cNvSpPr txBox="1"/>
          <p:nvPr/>
        </p:nvSpPr>
        <p:spPr>
          <a:xfrm>
            <a:off x="7684008" y="1028700"/>
            <a:ext cx="7022591" cy="726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982"/>
              </a:lnSpc>
            </a:pPr>
            <a:r>
              <a:rPr lang="en-US" sz="4985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Pr</a:t>
            </a:r>
            <a:r>
              <a:rPr lang="ar-MA" sz="4985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é</a:t>
            </a:r>
            <a:r>
              <a:rPr lang="en-US" sz="4985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sentation</a:t>
            </a:r>
            <a:r>
              <a:rPr lang="en-US" sz="4985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de </a:t>
            </a:r>
            <a:r>
              <a:rPr lang="en-US" sz="4985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Projet</a:t>
            </a:r>
            <a:r>
              <a:rPr lang="en-US" sz="4985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684009" y="3946914"/>
            <a:ext cx="7788664" cy="1163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6"/>
              </a:lnSpc>
            </a:pP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Une </a:t>
            </a:r>
            <a:r>
              <a:rPr lang="en-US" sz="3200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plateforme</a:t>
            </a: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Collaborative pour les Stagiaires de </a:t>
            </a:r>
            <a:r>
              <a:rPr lang="en-US" sz="3200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l’ISMO</a:t>
            </a: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Tétouan</a:t>
            </a:r>
            <a:r>
              <a:rPr lang="en-US" sz="3200" dirty="0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 - 2025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84009" y="6919365"/>
            <a:ext cx="2962184" cy="5314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351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Réalisé par: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671974" y="6919365"/>
            <a:ext cx="3101426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18"/>
              </a:lnSpc>
            </a:pPr>
            <a:r>
              <a:rPr lang="en-US" sz="3515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Encadrée</a:t>
            </a:r>
            <a:r>
              <a:rPr lang="en-US" sz="3515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par: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83906" y="7641276"/>
            <a:ext cx="3894332" cy="1617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Fatima Ezzahraa Hmodo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Nihad Afilal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Dina Actaou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Sara Hidouri</a:t>
            </a:r>
          </a:p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Mohamed Ben Abdessadak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30763" y="7641276"/>
            <a:ext cx="3894332" cy="3597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83"/>
              </a:lnSpc>
            </a:pPr>
            <a:r>
              <a:rPr lang="en-US" sz="2367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Mme Joairia Lafhal</a:t>
            </a:r>
          </a:p>
        </p:txBody>
      </p:sp>
      <p:sp>
        <p:nvSpPr>
          <p:cNvPr id="16" name="AutoShape 16"/>
          <p:cNvSpPr/>
          <p:nvPr/>
        </p:nvSpPr>
        <p:spPr>
          <a:xfrm flipV="1">
            <a:off x="7684009" y="6447726"/>
            <a:ext cx="8795870" cy="0"/>
          </a:xfrm>
          <a:prstGeom prst="line">
            <a:avLst/>
          </a:prstGeom>
          <a:ln w="114300" cap="rnd">
            <a:solidFill>
              <a:srgbClr val="18AF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MA"/>
          </a:p>
        </p:txBody>
      </p:sp>
      <p:sp>
        <p:nvSpPr>
          <p:cNvPr id="17" name="TextBox 17"/>
          <p:cNvSpPr txBox="1"/>
          <p:nvPr/>
        </p:nvSpPr>
        <p:spPr>
          <a:xfrm>
            <a:off x="7684009" y="2554810"/>
            <a:ext cx="6371441" cy="128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78"/>
              </a:lnSpc>
            </a:pPr>
            <a:r>
              <a:rPr lang="en-US" sz="856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ISMOSHARE</a:t>
            </a:r>
          </a:p>
        </p:txBody>
      </p:sp>
      <p:sp>
        <p:nvSpPr>
          <p:cNvPr id="18" name="AutoShape 18"/>
          <p:cNvSpPr/>
          <p:nvPr/>
        </p:nvSpPr>
        <p:spPr>
          <a:xfrm flipV="1">
            <a:off x="7684009" y="2133369"/>
            <a:ext cx="8795870" cy="0"/>
          </a:xfrm>
          <a:prstGeom prst="line">
            <a:avLst/>
          </a:prstGeom>
          <a:ln w="114300" cap="rnd">
            <a:solidFill>
              <a:srgbClr val="18AF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MA"/>
          </a:p>
        </p:txBody>
      </p:sp>
      <p:sp>
        <p:nvSpPr>
          <p:cNvPr id="20" name="TextBox 11">
            <a:extLst>
              <a:ext uri="{FF2B5EF4-FFF2-40B4-BE49-F238E27FC236}">
                <a16:creationId xmlns:a16="http://schemas.microsoft.com/office/drawing/2014/main" id="{C1F25FA9-4B8B-4088-B6C0-D9AAFDBB659D}"/>
              </a:ext>
            </a:extLst>
          </p:cNvPr>
          <p:cNvSpPr txBox="1"/>
          <p:nvPr/>
        </p:nvSpPr>
        <p:spPr>
          <a:xfrm>
            <a:off x="7684009" y="5401907"/>
            <a:ext cx="6192000" cy="540000"/>
          </a:xfrm>
          <a:prstGeom prst="rect">
            <a:avLst/>
          </a:prstGeom>
          <a:solidFill>
            <a:srgbClr val="18AFFC"/>
          </a:solidFill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 github.com/med6ba/</a:t>
            </a:r>
            <a:r>
              <a:rPr lang="en-US" sz="3200" dirty="0" err="1">
                <a:solidFill>
                  <a:srgbClr val="FFFFFF"/>
                </a:solidFill>
                <a:latin typeface="Telegraf"/>
                <a:ea typeface="Telegraf"/>
                <a:cs typeface="Telegraf"/>
                <a:sym typeface="Telegraf"/>
              </a:rPr>
              <a:t>ismoshare</a:t>
            </a:r>
            <a:endParaRPr lang="en-US" sz="3200" dirty="0">
              <a:solidFill>
                <a:srgbClr val="FFFFFF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0233088" y="0"/>
            <a:ext cx="6707749" cy="10287000"/>
          </a:xfrm>
          <a:custGeom>
            <a:avLst/>
            <a:gdLst/>
            <a:ahLst/>
            <a:cxnLst/>
            <a:rect l="l" t="t" r="r" b="b"/>
            <a:pathLst>
              <a:path w="6707749" h="10287000">
                <a:moveTo>
                  <a:pt x="6707749" y="0"/>
                </a:moveTo>
                <a:lnTo>
                  <a:pt x="0" y="0"/>
                </a:lnTo>
                <a:lnTo>
                  <a:pt x="0" y="10287000"/>
                </a:lnTo>
                <a:lnTo>
                  <a:pt x="6707749" y="10287000"/>
                </a:lnTo>
                <a:lnTo>
                  <a:pt x="6707749" y="0"/>
                </a:lnTo>
                <a:close/>
              </a:path>
            </a:pathLst>
          </a:custGeom>
          <a:blipFill>
            <a:blip r:embed="rId2"/>
            <a:stretch>
              <a:fillRect l="-136721" r="-2413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9788405" y="607757"/>
            <a:ext cx="2040610" cy="1938579"/>
          </a:xfrm>
          <a:custGeom>
            <a:avLst/>
            <a:gdLst/>
            <a:ahLst/>
            <a:cxnLst/>
            <a:rect l="l" t="t" r="r" b="b"/>
            <a:pathLst>
              <a:path w="2040610" h="1938579">
                <a:moveTo>
                  <a:pt x="0" y="0"/>
                </a:moveTo>
                <a:lnTo>
                  <a:pt x="2040610" y="0"/>
                </a:lnTo>
                <a:lnTo>
                  <a:pt x="2040610" y="1938579"/>
                </a:lnTo>
                <a:lnTo>
                  <a:pt x="0" y="19385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0002437" y="1002328"/>
            <a:ext cx="1612545" cy="1324303"/>
          </a:xfrm>
          <a:custGeom>
            <a:avLst/>
            <a:gdLst/>
            <a:ahLst/>
            <a:cxnLst/>
            <a:rect l="l" t="t" r="r" b="b"/>
            <a:pathLst>
              <a:path w="1612545" h="1324303">
                <a:moveTo>
                  <a:pt x="0" y="0"/>
                </a:moveTo>
                <a:lnTo>
                  <a:pt x="1612545" y="0"/>
                </a:lnTo>
                <a:lnTo>
                  <a:pt x="1612545" y="1324303"/>
                </a:lnTo>
                <a:lnTo>
                  <a:pt x="0" y="13243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TextBox 6"/>
          <p:cNvSpPr txBox="1"/>
          <p:nvPr/>
        </p:nvSpPr>
        <p:spPr>
          <a:xfrm>
            <a:off x="842928" y="3009900"/>
            <a:ext cx="8610447" cy="63107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Problèmes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sécurité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données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(gestion des sessions, validation des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formulaires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</a:t>
            </a: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Optimisation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la recherche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filtrée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les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ressources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Organisation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rôles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restrictions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d’accès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Problèmes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d’hébergement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liés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à la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stabilité</a:t>
            </a:r>
            <a:r>
              <a:rPr lang="en-US" sz="3162" spc="75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du </a:t>
            </a:r>
            <a:r>
              <a:rPr lang="en-US" sz="3162" spc="75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serveur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82854" lvl="1" indent="-341427" algn="l">
              <a:lnSpc>
                <a:spcPts val="4459"/>
              </a:lnSpc>
              <a:buFont typeface="Arial"/>
              <a:buChar char="•"/>
            </a:pPr>
            <a:r>
              <a:rPr lang="fr-FR" sz="3200" dirty="0" err="1"/>
              <a:t>Probl</a:t>
            </a:r>
            <a:r>
              <a:rPr lang="ar-MA" sz="3200" dirty="0"/>
              <a:t>è</a:t>
            </a:r>
            <a:r>
              <a:rPr lang="en-US" sz="3200" dirty="0"/>
              <a:t>me </a:t>
            </a:r>
            <a:r>
              <a:rPr lang="fr-FR" sz="3200" dirty="0"/>
              <a:t>d’utilisation de PHP pur pour le compteur de téléchargements.</a:t>
            </a:r>
            <a:endParaRPr lang="en-US" sz="3162" spc="75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7" name="Freeform 7"/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 rot="-3420057">
            <a:off x="6942594" y="-395612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7677835">
            <a:off x="166261" y="8777784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6" y="0"/>
                </a:lnTo>
                <a:lnTo>
                  <a:pt x="985756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TextBox 10"/>
          <p:cNvSpPr txBox="1"/>
          <p:nvPr/>
        </p:nvSpPr>
        <p:spPr>
          <a:xfrm>
            <a:off x="842928" y="1577046"/>
            <a:ext cx="857484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Difficultés</a:t>
            </a:r>
            <a:r>
              <a:rPr lang="en-US" sz="6000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</a:t>
            </a:r>
            <a:r>
              <a:rPr lang="en-US" sz="6000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rencontrées</a:t>
            </a:r>
            <a:endParaRPr lang="en-US" sz="6000" dirty="0">
              <a:solidFill>
                <a:srgbClr val="18AFFC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62475" y="2885004"/>
            <a:ext cx="5249642" cy="524964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4906" r="-24906"/>
              </a:stretch>
            </a:blipFill>
          </p:spPr>
          <p:txBody>
            <a:bodyPr/>
            <a:lstStyle/>
            <a:p>
              <a:endParaRPr lang="ar-MA"/>
            </a:p>
          </p:txBody>
        </p:sp>
      </p:grpSp>
      <p:sp>
        <p:nvSpPr>
          <p:cNvPr id="4" name="Freeform 4"/>
          <p:cNvSpPr/>
          <p:nvPr/>
        </p:nvSpPr>
        <p:spPr>
          <a:xfrm>
            <a:off x="1028700" y="1310739"/>
            <a:ext cx="3148531" cy="3148531"/>
          </a:xfrm>
          <a:custGeom>
            <a:avLst/>
            <a:gdLst/>
            <a:ahLst/>
            <a:cxnLst/>
            <a:rect l="l" t="t" r="r" b="b"/>
            <a:pathLst>
              <a:path w="3148531" h="3148531">
                <a:moveTo>
                  <a:pt x="0" y="0"/>
                </a:moveTo>
                <a:lnTo>
                  <a:pt x="3148531" y="0"/>
                </a:lnTo>
                <a:lnTo>
                  <a:pt x="3148531" y="3148531"/>
                </a:lnTo>
                <a:lnTo>
                  <a:pt x="0" y="3148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454487" y="2132116"/>
            <a:ext cx="2296956" cy="1840436"/>
          </a:xfrm>
          <a:custGeom>
            <a:avLst/>
            <a:gdLst/>
            <a:ahLst/>
            <a:cxnLst/>
            <a:rect l="l" t="t" r="r" b="b"/>
            <a:pathLst>
              <a:path w="2296956" h="1840436">
                <a:moveTo>
                  <a:pt x="0" y="0"/>
                </a:moveTo>
                <a:lnTo>
                  <a:pt x="2296956" y="0"/>
                </a:lnTo>
                <a:lnTo>
                  <a:pt x="2296956" y="1840436"/>
                </a:lnTo>
                <a:lnTo>
                  <a:pt x="0" y="1840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 rot="-3476650">
            <a:off x="14623504" y="460766"/>
            <a:ext cx="1232681" cy="1237321"/>
          </a:xfrm>
          <a:custGeom>
            <a:avLst/>
            <a:gdLst/>
            <a:ahLst/>
            <a:cxnLst/>
            <a:rect l="l" t="t" r="r" b="b"/>
            <a:pathLst>
              <a:path w="1232681" h="1237321">
                <a:moveTo>
                  <a:pt x="0" y="0"/>
                </a:moveTo>
                <a:lnTo>
                  <a:pt x="1232682" y="0"/>
                </a:lnTo>
                <a:lnTo>
                  <a:pt x="1232682" y="1237321"/>
                </a:lnTo>
                <a:lnTo>
                  <a:pt x="0" y="1237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>
            <a:off x="7244380" y="460020"/>
            <a:ext cx="619407" cy="619407"/>
          </a:xfrm>
          <a:custGeom>
            <a:avLst/>
            <a:gdLst/>
            <a:ahLst/>
            <a:cxnLst/>
            <a:rect l="l" t="t" r="r" b="b"/>
            <a:pathLst>
              <a:path w="619407" h="619407">
                <a:moveTo>
                  <a:pt x="0" y="0"/>
                </a:moveTo>
                <a:lnTo>
                  <a:pt x="619407" y="0"/>
                </a:lnTo>
                <a:lnTo>
                  <a:pt x="619407" y="619406"/>
                </a:lnTo>
                <a:lnTo>
                  <a:pt x="0" y="619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>
            <a:off x="14832802" y="9142684"/>
            <a:ext cx="814085" cy="814085"/>
          </a:xfrm>
          <a:custGeom>
            <a:avLst/>
            <a:gdLst/>
            <a:ahLst/>
            <a:cxnLst/>
            <a:rect l="l" t="t" r="r" b="b"/>
            <a:pathLst>
              <a:path w="814085" h="814085">
                <a:moveTo>
                  <a:pt x="0" y="0"/>
                </a:moveTo>
                <a:lnTo>
                  <a:pt x="814085" y="0"/>
                </a:lnTo>
                <a:lnTo>
                  <a:pt x="814085" y="814085"/>
                </a:lnTo>
                <a:lnTo>
                  <a:pt x="0" y="814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 rot="-3476650">
            <a:off x="-944642" y="8324905"/>
            <a:ext cx="2952330" cy="2963442"/>
          </a:xfrm>
          <a:custGeom>
            <a:avLst/>
            <a:gdLst/>
            <a:ahLst/>
            <a:cxnLst/>
            <a:rect l="l" t="t" r="r" b="b"/>
            <a:pathLst>
              <a:path w="2952330" h="2963442">
                <a:moveTo>
                  <a:pt x="0" y="0"/>
                </a:moveTo>
                <a:lnTo>
                  <a:pt x="2952330" y="0"/>
                </a:lnTo>
                <a:lnTo>
                  <a:pt x="2952330" y="2963443"/>
                </a:lnTo>
                <a:lnTo>
                  <a:pt x="0" y="2963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1" name="TextBox 11"/>
          <p:cNvSpPr txBox="1"/>
          <p:nvPr/>
        </p:nvSpPr>
        <p:spPr>
          <a:xfrm>
            <a:off x="7554084" y="3710180"/>
            <a:ext cx="8226180" cy="4115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Intégration d’un système de messagerie privée sécurisée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Statistiques d’utilisation et suivi de la progression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Développement d’une application mobile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Ajout d’un agenda partagé</a:t>
            </a:r>
          </a:p>
          <a:p>
            <a:pPr marL="719752" lvl="1" indent="-359876" algn="l">
              <a:lnSpc>
                <a:spcPts val="4667"/>
              </a:lnSpc>
              <a:buFont typeface="Arial"/>
              <a:buChar char="•"/>
            </a:pPr>
            <a:r>
              <a:rPr lang="en-US" sz="3333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Système de notifications par email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554084" y="2196999"/>
            <a:ext cx="768576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Extensions possibles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5474048" y="-3664597"/>
            <a:ext cx="8117139" cy="15609883"/>
          </a:xfrm>
          <a:custGeom>
            <a:avLst/>
            <a:gdLst/>
            <a:ahLst/>
            <a:cxnLst/>
            <a:rect l="l" t="t" r="r" b="b"/>
            <a:pathLst>
              <a:path w="8117139" h="15609883">
                <a:moveTo>
                  <a:pt x="0" y="0"/>
                </a:moveTo>
                <a:lnTo>
                  <a:pt x="8117139" y="0"/>
                </a:lnTo>
                <a:lnTo>
                  <a:pt x="8117139" y="15609883"/>
                </a:lnTo>
                <a:lnTo>
                  <a:pt x="0" y="15609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-1460486" y="1475166"/>
            <a:ext cx="6725025" cy="9072546"/>
          </a:xfrm>
          <a:custGeom>
            <a:avLst/>
            <a:gdLst/>
            <a:ahLst/>
            <a:cxnLst/>
            <a:rect l="l" t="t" r="r" b="b"/>
            <a:pathLst>
              <a:path w="6725025" h="9072546">
                <a:moveTo>
                  <a:pt x="0" y="0"/>
                </a:moveTo>
                <a:lnTo>
                  <a:pt x="6725025" y="0"/>
                </a:lnTo>
                <a:lnTo>
                  <a:pt x="6725025" y="9072547"/>
                </a:lnTo>
                <a:lnTo>
                  <a:pt x="0" y="90725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 flipH="1">
            <a:off x="13591187" y="1244714"/>
            <a:ext cx="4604984" cy="9302998"/>
          </a:xfrm>
          <a:custGeom>
            <a:avLst/>
            <a:gdLst/>
            <a:ahLst/>
            <a:cxnLst/>
            <a:rect l="l" t="t" r="r" b="b"/>
            <a:pathLst>
              <a:path w="4604984" h="9302998">
                <a:moveTo>
                  <a:pt x="4604984" y="0"/>
                </a:moveTo>
                <a:lnTo>
                  <a:pt x="0" y="0"/>
                </a:lnTo>
                <a:lnTo>
                  <a:pt x="0" y="9302999"/>
                </a:lnTo>
                <a:lnTo>
                  <a:pt x="4604984" y="9302999"/>
                </a:lnTo>
                <a:lnTo>
                  <a:pt x="460498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6651766" y="4679182"/>
            <a:ext cx="3088809" cy="5733289"/>
          </a:xfrm>
          <a:custGeom>
            <a:avLst/>
            <a:gdLst/>
            <a:ahLst/>
            <a:cxnLst/>
            <a:rect l="l" t="t" r="r" b="b"/>
            <a:pathLst>
              <a:path w="3088809" h="5733289">
                <a:moveTo>
                  <a:pt x="0" y="0"/>
                </a:moveTo>
                <a:lnTo>
                  <a:pt x="3088810" y="0"/>
                </a:lnTo>
                <a:lnTo>
                  <a:pt x="3088810" y="5733289"/>
                </a:lnTo>
                <a:lnTo>
                  <a:pt x="0" y="5733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TextBox 6"/>
          <p:cNvSpPr txBox="1"/>
          <p:nvPr/>
        </p:nvSpPr>
        <p:spPr>
          <a:xfrm>
            <a:off x="6007031" y="3296476"/>
            <a:ext cx="7051172" cy="3694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07"/>
              </a:lnSpc>
            </a:pPr>
            <a:r>
              <a:rPr lang="en-US" sz="8089" dirty="0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MERCI POUR VOTRE ATTENTION</a:t>
            </a:r>
          </a:p>
        </p:txBody>
      </p:sp>
      <p:sp>
        <p:nvSpPr>
          <p:cNvPr id="7" name="Freeform 7"/>
          <p:cNvSpPr/>
          <p:nvPr/>
        </p:nvSpPr>
        <p:spPr>
          <a:xfrm>
            <a:off x="11078350" y="7980719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7" y="0"/>
                </a:lnTo>
                <a:lnTo>
                  <a:pt x="1228507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>
            <a:off x="6864608" y="1244714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6" y="0"/>
                </a:lnTo>
                <a:lnTo>
                  <a:pt x="1228506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-3169042">
            <a:off x="13286748" y="-316767"/>
            <a:ext cx="1243593" cy="2134923"/>
          </a:xfrm>
          <a:custGeom>
            <a:avLst/>
            <a:gdLst/>
            <a:ahLst/>
            <a:cxnLst/>
            <a:rect l="l" t="t" r="r" b="b"/>
            <a:pathLst>
              <a:path w="1243593" h="2134923">
                <a:moveTo>
                  <a:pt x="0" y="0"/>
                </a:moveTo>
                <a:lnTo>
                  <a:pt x="1243593" y="0"/>
                </a:lnTo>
                <a:lnTo>
                  <a:pt x="1243593" y="2134923"/>
                </a:lnTo>
                <a:lnTo>
                  <a:pt x="0" y="213492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 rot="-9210414">
            <a:off x="4266750" y="8930360"/>
            <a:ext cx="1744636" cy="1637778"/>
          </a:xfrm>
          <a:custGeom>
            <a:avLst/>
            <a:gdLst/>
            <a:ahLst/>
            <a:cxnLst/>
            <a:rect l="l" t="t" r="r" b="b"/>
            <a:pathLst>
              <a:path w="1744636" h="1637778">
                <a:moveTo>
                  <a:pt x="0" y="0"/>
                </a:moveTo>
                <a:lnTo>
                  <a:pt x="1744637" y="0"/>
                </a:lnTo>
                <a:lnTo>
                  <a:pt x="1744637" y="1637777"/>
                </a:lnTo>
                <a:lnTo>
                  <a:pt x="0" y="163777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764028" y="2842803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5" y="0"/>
                </a:lnTo>
                <a:lnTo>
                  <a:pt x="955795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8666715" y="2842803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12563040" y="2842803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4705116" y="6081784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>
            <a:off x="8607539" y="6138934"/>
            <a:ext cx="956321" cy="933608"/>
          </a:xfrm>
          <a:custGeom>
            <a:avLst/>
            <a:gdLst/>
            <a:ahLst/>
            <a:cxnLst/>
            <a:rect l="l" t="t" r="r" b="b"/>
            <a:pathLst>
              <a:path w="956321" h="933608">
                <a:moveTo>
                  <a:pt x="0" y="0"/>
                </a:moveTo>
                <a:lnTo>
                  <a:pt x="956321" y="0"/>
                </a:lnTo>
                <a:lnTo>
                  <a:pt x="956321" y="933608"/>
                </a:lnTo>
                <a:lnTo>
                  <a:pt x="0" y="933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>
            <a:off x="12569940" y="6081784"/>
            <a:ext cx="955794" cy="933094"/>
          </a:xfrm>
          <a:custGeom>
            <a:avLst/>
            <a:gdLst/>
            <a:ahLst/>
            <a:cxnLst/>
            <a:rect l="l" t="t" r="r" b="b"/>
            <a:pathLst>
              <a:path w="955794" h="933094">
                <a:moveTo>
                  <a:pt x="0" y="0"/>
                </a:moveTo>
                <a:lnTo>
                  <a:pt x="955794" y="0"/>
                </a:lnTo>
                <a:lnTo>
                  <a:pt x="955794" y="933094"/>
                </a:lnTo>
                <a:lnTo>
                  <a:pt x="0" y="93309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AutoShape 8"/>
          <p:cNvSpPr/>
          <p:nvPr/>
        </p:nvSpPr>
        <p:spPr>
          <a:xfrm flipV="1">
            <a:off x="3315068" y="5289924"/>
            <a:ext cx="11657863" cy="0"/>
          </a:xfrm>
          <a:prstGeom prst="line">
            <a:avLst/>
          </a:prstGeom>
          <a:ln w="28575" cap="flat">
            <a:solidFill>
              <a:srgbClr val="18AFF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442146">
            <a:off x="14427497" y="8101385"/>
            <a:ext cx="3529699" cy="3282620"/>
          </a:xfrm>
          <a:custGeom>
            <a:avLst/>
            <a:gdLst/>
            <a:ahLst/>
            <a:cxnLst/>
            <a:rect l="l" t="t" r="r" b="b"/>
            <a:pathLst>
              <a:path w="3529699" h="3282620">
                <a:moveTo>
                  <a:pt x="0" y="0"/>
                </a:moveTo>
                <a:lnTo>
                  <a:pt x="3529699" y="0"/>
                </a:lnTo>
                <a:lnTo>
                  <a:pt x="3529699" y="3282620"/>
                </a:lnTo>
                <a:lnTo>
                  <a:pt x="0" y="328262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 rot="-712434">
            <a:off x="498708" y="7975933"/>
            <a:ext cx="3337949" cy="3312915"/>
          </a:xfrm>
          <a:custGeom>
            <a:avLst/>
            <a:gdLst/>
            <a:ahLst/>
            <a:cxnLst/>
            <a:rect l="l" t="t" r="r" b="b"/>
            <a:pathLst>
              <a:path w="3337949" h="3312915">
                <a:moveTo>
                  <a:pt x="0" y="0"/>
                </a:moveTo>
                <a:lnTo>
                  <a:pt x="3337950" y="0"/>
                </a:lnTo>
                <a:lnTo>
                  <a:pt x="3337950" y="3312915"/>
                </a:lnTo>
                <a:lnTo>
                  <a:pt x="0" y="331291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1" name="Freeform 11"/>
          <p:cNvSpPr/>
          <p:nvPr/>
        </p:nvSpPr>
        <p:spPr>
          <a:xfrm>
            <a:off x="436836" y="6801671"/>
            <a:ext cx="1183727" cy="1186694"/>
          </a:xfrm>
          <a:custGeom>
            <a:avLst/>
            <a:gdLst/>
            <a:ahLst/>
            <a:cxnLst/>
            <a:rect l="l" t="t" r="r" b="b"/>
            <a:pathLst>
              <a:path w="1183727" h="1186694">
                <a:moveTo>
                  <a:pt x="0" y="0"/>
                </a:moveTo>
                <a:lnTo>
                  <a:pt x="1183728" y="0"/>
                </a:lnTo>
                <a:lnTo>
                  <a:pt x="1183728" y="1186694"/>
                </a:lnTo>
                <a:lnTo>
                  <a:pt x="0" y="1186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2" name="Freeform 12"/>
          <p:cNvSpPr/>
          <p:nvPr/>
        </p:nvSpPr>
        <p:spPr>
          <a:xfrm rot="-4427115">
            <a:off x="17027081" y="7003072"/>
            <a:ext cx="1551854" cy="1771017"/>
          </a:xfrm>
          <a:custGeom>
            <a:avLst/>
            <a:gdLst/>
            <a:ahLst/>
            <a:cxnLst/>
            <a:rect l="l" t="t" r="r" b="b"/>
            <a:pathLst>
              <a:path w="1551854" h="1771017">
                <a:moveTo>
                  <a:pt x="0" y="0"/>
                </a:moveTo>
                <a:lnTo>
                  <a:pt x="1551854" y="0"/>
                </a:lnTo>
                <a:lnTo>
                  <a:pt x="1551854" y="1771017"/>
                </a:lnTo>
                <a:lnTo>
                  <a:pt x="0" y="177101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3" name="Freeform 13"/>
          <p:cNvSpPr/>
          <p:nvPr/>
        </p:nvSpPr>
        <p:spPr>
          <a:xfrm>
            <a:off x="-887270" y="1646900"/>
            <a:ext cx="2848485" cy="2963313"/>
          </a:xfrm>
          <a:custGeom>
            <a:avLst/>
            <a:gdLst/>
            <a:ahLst/>
            <a:cxnLst/>
            <a:rect l="l" t="t" r="r" b="b"/>
            <a:pathLst>
              <a:path w="2848485" h="2963313">
                <a:moveTo>
                  <a:pt x="0" y="0"/>
                </a:moveTo>
                <a:lnTo>
                  <a:pt x="2848485" y="0"/>
                </a:lnTo>
                <a:lnTo>
                  <a:pt x="2848485" y="2963313"/>
                </a:lnTo>
                <a:lnTo>
                  <a:pt x="0" y="29633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4" name="Freeform 14"/>
          <p:cNvSpPr/>
          <p:nvPr/>
        </p:nvSpPr>
        <p:spPr>
          <a:xfrm>
            <a:off x="16607616" y="775407"/>
            <a:ext cx="2390784" cy="2487162"/>
          </a:xfrm>
          <a:custGeom>
            <a:avLst/>
            <a:gdLst/>
            <a:ahLst/>
            <a:cxnLst/>
            <a:rect l="l" t="t" r="r" b="b"/>
            <a:pathLst>
              <a:path w="2390784" h="2487162">
                <a:moveTo>
                  <a:pt x="0" y="0"/>
                </a:moveTo>
                <a:lnTo>
                  <a:pt x="2390785" y="0"/>
                </a:lnTo>
                <a:lnTo>
                  <a:pt x="2390785" y="2487161"/>
                </a:lnTo>
                <a:lnTo>
                  <a:pt x="0" y="248716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5" name="TextBox 15"/>
          <p:cNvSpPr txBox="1"/>
          <p:nvPr/>
        </p:nvSpPr>
        <p:spPr>
          <a:xfrm>
            <a:off x="3694765" y="993710"/>
            <a:ext cx="10898471" cy="1025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92"/>
              </a:lnSpc>
            </a:pPr>
            <a:r>
              <a:rPr lang="en-US" sz="72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SOMMAIRE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86135" y="3932612"/>
            <a:ext cx="271158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Introduction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119043" y="7186842"/>
            <a:ext cx="193331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Difficultés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024031" y="7129692"/>
            <a:ext cx="204761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Extensions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69490" y="3932612"/>
            <a:ext cx="2750244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Fonctionnalités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526021" y="3932612"/>
            <a:ext cx="302983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Planification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62538" y="7129692"/>
            <a:ext cx="204095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Réalisation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7157437" y="7184791"/>
            <a:ext cx="788198" cy="78819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4"/>
              <a:stretch>
                <a:fillRect/>
              </a:stretch>
            </a:blipFill>
          </p:spPr>
          <p:txBody>
            <a:bodyPr/>
            <a:lstStyle/>
            <a:p>
              <a:endParaRPr lang="ar-MA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9851" y="2388250"/>
            <a:ext cx="5800527" cy="5510501"/>
          </a:xfrm>
          <a:custGeom>
            <a:avLst/>
            <a:gdLst/>
            <a:ahLst/>
            <a:cxnLst/>
            <a:rect l="l" t="t" r="r" b="b"/>
            <a:pathLst>
              <a:path w="5800527" h="5510501">
                <a:moveTo>
                  <a:pt x="0" y="0"/>
                </a:moveTo>
                <a:lnTo>
                  <a:pt x="5800527" y="0"/>
                </a:lnTo>
                <a:lnTo>
                  <a:pt x="5800527" y="5510500"/>
                </a:lnTo>
                <a:lnTo>
                  <a:pt x="0" y="5510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3211165" y="3028321"/>
            <a:ext cx="3405438" cy="4230357"/>
          </a:xfrm>
          <a:custGeom>
            <a:avLst/>
            <a:gdLst/>
            <a:ahLst/>
            <a:cxnLst/>
            <a:rect l="l" t="t" r="r" b="b"/>
            <a:pathLst>
              <a:path w="3405438" h="4230357">
                <a:moveTo>
                  <a:pt x="0" y="0"/>
                </a:moveTo>
                <a:lnTo>
                  <a:pt x="3405437" y="0"/>
                </a:lnTo>
                <a:lnTo>
                  <a:pt x="3405437" y="4230358"/>
                </a:lnTo>
                <a:lnTo>
                  <a:pt x="0" y="42303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 rot="-2281415">
            <a:off x="-1178398" y="8130517"/>
            <a:ext cx="3293806" cy="3306204"/>
          </a:xfrm>
          <a:custGeom>
            <a:avLst/>
            <a:gdLst/>
            <a:ahLst/>
            <a:cxnLst/>
            <a:rect l="l" t="t" r="r" b="b"/>
            <a:pathLst>
              <a:path w="3293806" h="3306204">
                <a:moveTo>
                  <a:pt x="0" y="0"/>
                </a:moveTo>
                <a:lnTo>
                  <a:pt x="3293806" y="0"/>
                </a:lnTo>
                <a:lnTo>
                  <a:pt x="3293806" y="3306204"/>
                </a:lnTo>
                <a:lnTo>
                  <a:pt x="0" y="3306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>
            <a:off x="10207314" y="9296400"/>
            <a:ext cx="2408738" cy="2505840"/>
          </a:xfrm>
          <a:custGeom>
            <a:avLst/>
            <a:gdLst/>
            <a:ahLst/>
            <a:cxnLst/>
            <a:rect l="l" t="t" r="r" b="b"/>
            <a:pathLst>
              <a:path w="2408738" h="2505840">
                <a:moveTo>
                  <a:pt x="0" y="0"/>
                </a:moveTo>
                <a:lnTo>
                  <a:pt x="2408738" y="0"/>
                </a:lnTo>
                <a:lnTo>
                  <a:pt x="2408738" y="2505840"/>
                </a:lnTo>
                <a:lnTo>
                  <a:pt x="0" y="25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TextBox 7"/>
          <p:cNvSpPr txBox="1"/>
          <p:nvPr/>
        </p:nvSpPr>
        <p:spPr>
          <a:xfrm>
            <a:off x="8180395" y="3473347"/>
            <a:ext cx="7360743" cy="461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90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ISMOShare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une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plateforme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web collaborative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développée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les stagiaires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l'Institut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Spécialisé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en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Métiers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l’Offshoring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ISMO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Tétouan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  <a:p>
            <a:pPr algn="l">
              <a:lnSpc>
                <a:spcPts val="4590"/>
              </a:lnSpc>
            </a:pP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Son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objectif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principal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est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centraliser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les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ressources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pédagogiques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de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faciliter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la communication entre les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étudiants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les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formateurs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et </a:t>
            </a:r>
            <a:r>
              <a:rPr lang="en-US" sz="30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l’administration</a:t>
            </a:r>
            <a:r>
              <a:rPr lang="en-US" sz="30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80395" y="2319289"/>
            <a:ext cx="666813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 rot="-2281415">
            <a:off x="12023171" y="-33874"/>
            <a:ext cx="2331794" cy="2340571"/>
          </a:xfrm>
          <a:custGeom>
            <a:avLst/>
            <a:gdLst/>
            <a:ahLst/>
            <a:cxnLst/>
            <a:rect l="l" t="t" r="r" b="b"/>
            <a:pathLst>
              <a:path w="2331794" h="2340571">
                <a:moveTo>
                  <a:pt x="0" y="0"/>
                </a:moveTo>
                <a:lnTo>
                  <a:pt x="2331794" y="0"/>
                </a:lnTo>
                <a:lnTo>
                  <a:pt x="2331794" y="2340571"/>
                </a:lnTo>
                <a:lnTo>
                  <a:pt x="0" y="23405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>
            <a:off x="-932689" y="-1252920"/>
            <a:ext cx="2408738" cy="2505840"/>
          </a:xfrm>
          <a:custGeom>
            <a:avLst/>
            <a:gdLst/>
            <a:ahLst/>
            <a:cxnLst/>
            <a:rect l="l" t="t" r="r" b="b"/>
            <a:pathLst>
              <a:path w="2408738" h="2505840">
                <a:moveTo>
                  <a:pt x="0" y="0"/>
                </a:moveTo>
                <a:lnTo>
                  <a:pt x="2408738" y="0"/>
                </a:lnTo>
                <a:lnTo>
                  <a:pt x="2408738" y="2505840"/>
                </a:lnTo>
                <a:lnTo>
                  <a:pt x="0" y="250584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8981" y="0"/>
            <a:ext cx="6686419" cy="10287000"/>
          </a:xfrm>
          <a:custGeom>
            <a:avLst/>
            <a:gdLst/>
            <a:ahLst/>
            <a:cxnLst/>
            <a:rect l="l" t="t" r="r" b="b"/>
            <a:pathLst>
              <a:path w="6686419" h="10287000">
                <a:moveTo>
                  <a:pt x="0" y="0"/>
                </a:moveTo>
                <a:lnTo>
                  <a:pt x="6686419" y="0"/>
                </a:lnTo>
                <a:lnTo>
                  <a:pt x="66864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1" r="-125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10077904" y="253488"/>
            <a:ext cx="3104286" cy="2949071"/>
          </a:xfrm>
          <a:custGeom>
            <a:avLst/>
            <a:gdLst/>
            <a:ahLst/>
            <a:cxnLst/>
            <a:rect l="l" t="t" r="r" b="b"/>
            <a:pathLst>
              <a:path w="3104286" h="2949071">
                <a:moveTo>
                  <a:pt x="0" y="0"/>
                </a:moveTo>
                <a:lnTo>
                  <a:pt x="3104286" y="0"/>
                </a:lnTo>
                <a:lnTo>
                  <a:pt x="3104286" y="2949071"/>
                </a:lnTo>
                <a:lnTo>
                  <a:pt x="0" y="29490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0660324" y="788605"/>
            <a:ext cx="1939446" cy="1878838"/>
          </a:xfrm>
          <a:custGeom>
            <a:avLst/>
            <a:gdLst/>
            <a:ahLst/>
            <a:cxnLst/>
            <a:rect l="l" t="t" r="r" b="b"/>
            <a:pathLst>
              <a:path w="1939446" h="1878838">
                <a:moveTo>
                  <a:pt x="0" y="0"/>
                </a:moveTo>
                <a:lnTo>
                  <a:pt x="1939446" y="0"/>
                </a:lnTo>
                <a:lnTo>
                  <a:pt x="1939446" y="1878838"/>
                </a:lnTo>
                <a:lnTo>
                  <a:pt x="0" y="18788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TextBox 6"/>
          <p:cNvSpPr txBox="1"/>
          <p:nvPr/>
        </p:nvSpPr>
        <p:spPr>
          <a:xfrm>
            <a:off x="682274" y="3285717"/>
            <a:ext cx="8461726" cy="5434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 plateforme propose plusieurs modules essentiels 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Ressources pédagogiques: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cours, TP, examens corrigés classés par module.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Forum communautaire: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poser des questions, partager des astuces.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Annonces &amp; événements: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pour publier des actualités et concours.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Gestion des comptes et rôles: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stagiaires, formateurs, administrateurs.</a:t>
            </a:r>
          </a:p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Moteur de recherche avancé:</a:t>
            </a:r>
            <a:r>
              <a:rPr lang="en-US" sz="280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avec filtres par année, filière, module.</a:t>
            </a:r>
          </a:p>
        </p:txBody>
      </p:sp>
      <p:sp>
        <p:nvSpPr>
          <p:cNvPr id="7" name="Freeform 7"/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 rot="-3420057">
            <a:off x="6942594" y="-395612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 rot="7677835">
            <a:off x="477421" y="9265233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5" y="0"/>
                </a:lnTo>
                <a:lnTo>
                  <a:pt x="985755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TextBox 10"/>
          <p:cNvSpPr txBox="1"/>
          <p:nvPr/>
        </p:nvSpPr>
        <p:spPr>
          <a:xfrm>
            <a:off x="1028700" y="1942692"/>
            <a:ext cx="6668132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Fonctionnalités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4614" y="2961573"/>
            <a:ext cx="5157097" cy="515709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046" r="-25046"/>
              </a:stretch>
            </a:blipFill>
          </p:spPr>
          <p:txBody>
            <a:bodyPr/>
            <a:lstStyle/>
            <a:p>
              <a:endParaRPr lang="ar-MA"/>
            </a:p>
          </p:txBody>
        </p:sp>
      </p:grpSp>
      <p:sp>
        <p:nvSpPr>
          <p:cNvPr id="4" name="Freeform 4"/>
          <p:cNvSpPr/>
          <p:nvPr/>
        </p:nvSpPr>
        <p:spPr>
          <a:xfrm>
            <a:off x="744614" y="1028700"/>
            <a:ext cx="3466532" cy="3466532"/>
          </a:xfrm>
          <a:custGeom>
            <a:avLst/>
            <a:gdLst/>
            <a:ahLst/>
            <a:cxnLst/>
            <a:rect l="l" t="t" r="r" b="b"/>
            <a:pathLst>
              <a:path w="3466532" h="3466532">
                <a:moveTo>
                  <a:pt x="0" y="0"/>
                </a:moveTo>
                <a:lnTo>
                  <a:pt x="3466532" y="0"/>
                </a:lnTo>
                <a:lnTo>
                  <a:pt x="3466532" y="3466532"/>
                </a:lnTo>
                <a:lnTo>
                  <a:pt x="0" y="34665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328740" y="2073862"/>
            <a:ext cx="2298280" cy="1775421"/>
          </a:xfrm>
          <a:custGeom>
            <a:avLst/>
            <a:gdLst/>
            <a:ahLst/>
            <a:cxnLst/>
            <a:rect l="l" t="t" r="r" b="b"/>
            <a:pathLst>
              <a:path w="2298280" h="1775421">
                <a:moveTo>
                  <a:pt x="0" y="0"/>
                </a:moveTo>
                <a:lnTo>
                  <a:pt x="2298280" y="0"/>
                </a:lnTo>
                <a:lnTo>
                  <a:pt x="2298280" y="1775421"/>
                </a:lnTo>
                <a:lnTo>
                  <a:pt x="0" y="17754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 rot="-3476650">
            <a:off x="14295441" y="232059"/>
            <a:ext cx="1232681" cy="1237321"/>
          </a:xfrm>
          <a:custGeom>
            <a:avLst/>
            <a:gdLst/>
            <a:ahLst/>
            <a:cxnLst/>
            <a:rect l="l" t="t" r="r" b="b"/>
            <a:pathLst>
              <a:path w="1232681" h="1237321">
                <a:moveTo>
                  <a:pt x="0" y="0"/>
                </a:moveTo>
                <a:lnTo>
                  <a:pt x="1232682" y="0"/>
                </a:lnTo>
                <a:lnTo>
                  <a:pt x="1232682" y="1237321"/>
                </a:lnTo>
                <a:lnTo>
                  <a:pt x="0" y="12373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>
            <a:off x="7244380" y="494698"/>
            <a:ext cx="619407" cy="619407"/>
          </a:xfrm>
          <a:custGeom>
            <a:avLst/>
            <a:gdLst/>
            <a:ahLst/>
            <a:cxnLst/>
            <a:rect l="l" t="t" r="r" b="b"/>
            <a:pathLst>
              <a:path w="619407" h="619407">
                <a:moveTo>
                  <a:pt x="0" y="0"/>
                </a:moveTo>
                <a:lnTo>
                  <a:pt x="619407" y="0"/>
                </a:lnTo>
                <a:lnTo>
                  <a:pt x="619407" y="619406"/>
                </a:lnTo>
                <a:lnTo>
                  <a:pt x="0" y="6194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TextBox 9"/>
          <p:cNvSpPr txBox="1"/>
          <p:nvPr/>
        </p:nvSpPr>
        <p:spPr>
          <a:xfrm>
            <a:off x="6744999" y="3581425"/>
            <a:ext cx="9476107" cy="4443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</a:pP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Le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projet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a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été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planifié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sur 9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semaines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réparties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comme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suit :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1 :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Modélisation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MERISE +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Maquettage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UI/UX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2 :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Intégration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HTML/CSS/JS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3-4 : Développement backend (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authentification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gestion des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rôles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, modules stagiaires &amp;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formateurs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)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5-6 : Développement des modules admin</a:t>
            </a: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7 : Notifications, recherche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filtrée</a:t>
            </a:r>
            <a:endParaRPr lang="en-US" sz="28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04523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8 : Tests, validation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utilisateur</a:t>
            </a:r>
            <a:endParaRPr lang="en-US" sz="2800" dirty="0">
              <a:solidFill>
                <a:srgbClr val="000000"/>
              </a:solidFill>
              <a:latin typeface="Glacial Indifference"/>
              <a:ea typeface="Glacial Indifference"/>
              <a:cs typeface="Glacial Indifference"/>
              <a:sym typeface="Glacial Indifference"/>
            </a:endParaRPr>
          </a:p>
          <a:p>
            <a:pPr marL="604523" lvl="1" indent="-302261" algn="l">
              <a:lnSpc>
                <a:spcPts val="392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Semaine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9 : </a:t>
            </a:r>
            <a:r>
              <a:rPr lang="en-US" sz="2800" dirty="0" err="1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Présentation</a:t>
            </a:r>
            <a:r>
              <a:rPr lang="en-US" sz="2800" dirty="0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finale &amp; rapport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744999" y="2304766"/>
            <a:ext cx="5775638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Planification</a:t>
            </a:r>
          </a:p>
        </p:txBody>
      </p:sp>
      <p:sp>
        <p:nvSpPr>
          <p:cNvPr id="11" name="Freeform 11"/>
          <p:cNvSpPr/>
          <p:nvPr/>
        </p:nvSpPr>
        <p:spPr>
          <a:xfrm>
            <a:off x="11076010" y="8702157"/>
            <a:ext cx="814085" cy="814085"/>
          </a:xfrm>
          <a:custGeom>
            <a:avLst/>
            <a:gdLst/>
            <a:ahLst/>
            <a:cxnLst/>
            <a:rect l="l" t="t" r="r" b="b"/>
            <a:pathLst>
              <a:path w="814085" h="814085">
                <a:moveTo>
                  <a:pt x="0" y="0"/>
                </a:moveTo>
                <a:lnTo>
                  <a:pt x="814085" y="0"/>
                </a:lnTo>
                <a:lnTo>
                  <a:pt x="814085" y="814085"/>
                </a:lnTo>
                <a:lnTo>
                  <a:pt x="0" y="81408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2" name="Freeform 12"/>
          <p:cNvSpPr/>
          <p:nvPr/>
        </p:nvSpPr>
        <p:spPr>
          <a:xfrm rot="-3476650">
            <a:off x="-944642" y="8324905"/>
            <a:ext cx="2952330" cy="2963442"/>
          </a:xfrm>
          <a:custGeom>
            <a:avLst/>
            <a:gdLst/>
            <a:ahLst/>
            <a:cxnLst/>
            <a:rect l="l" t="t" r="r" b="b"/>
            <a:pathLst>
              <a:path w="2952330" h="2963442">
                <a:moveTo>
                  <a:pt x="0" y="0"/>
                </a:moveTo>
                <a:lnTo>
                  <a:pt x="2952330" y="0"/>
                </a:lnTo>
                <a:lnTo>
                  <a:pt x="2952330" y="2963443"/>
                </a:lnTo>
                <a:lnTo>
                  <a:pt x="0" y="296344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2062262" y="8935049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7" y="0"/>
                </a:lnTo>
                <a:lnTo>
                  <a:pt x="1228507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 rot="-2281415">
            <a:off x="-1006881" y="-1626453"/>
            <a:ext cx="3240707" cy="3252906"/>
          </a:xfrm>
          <a:custGeom>
            <a:avLst/>
            <a:gdLst/>
            <a:ahLst/>
            <a:cxnLst/>
            <a:rect l="l" t="t" r="r" b="b"/>
            <a:pathLst>
              <a:path w="3240707" h="3252906">
                <a:moveTo>
                  <a:pt x="0" y="0"/>
                </a:moveTo>
                <a:lnTo>
                  <a:pt x="3240707" y="0"/>
                </a:lnTo>
                <a:lnTo>
                  <a:pt x="3240707" y="3252906"/>
                </a:lnTo>
                <a:lnTo>
                  <a:pt x="0" y="3252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10625607" y="-80356"/>
            <a:ext cx="5899792" cy="10447712"/>
          </a:xfrm>
          <a:custGeom>
            <a:avLst/>
            <a:gdLst/>
            <a:ahLst/>
            <a:cxnLst/>
            <a:rect l="l" t="t" r="r" b="b"/>
            <a:pathLst>
              <a:path w="5899792" h="10447712">
                <a:moveTo>
                  <a:pt x="0" y="0"/>
                </a:moveTo>
                <a:lnTo>
                  <a:pt x="5899793" y="0"/>
                </a:lnTo>
                <a:lnTo>
                  <a:pt x="5899793" y="10447712"/>
                </a:lnTo>
                <a:lnTo>
                  <a:pt x="0" y="104477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7983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 rot="-2281415">
            <a:off x="9036780" y="9040099"/>
            <a:ext cx="1905398" cy="1912570"/>
          </a:xfrm>
          <a:custGeom>
            <a:avLst/>
            <a:gdLst/>
            <a:ahLst/>
            <a:cxnLst/>
            <a:rect l="l" t="t" r="r" b="b"/>
            <a:pathLst>
              <a:path w="1905398" h="1912570">
                <a:moveTo>
                  <a:pt x="0" y="0"/>
                </a:moveTo>
                <a:lnTo>
                  <a:pt x="1905398" y="0"/>
                </a:lnTo>
                <a:lnTo>
                  <a:pt x="1905398" y="1912570"/>
                </a:lnTo>
                <a:lnTo>
                  <a:pt x="0" y="1912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>
            <a:off x="9375225" y="705449"/>
            <a:ext cx="1228507" cy="646502"/>
          </a:xfrm>
          <a:custGeom>
            <a:avLst/>
            <a:gdLst/>
            <a:ahLst/>
            <a:cxnLst/>
            <a:rect l="l" t="t" r="r" b="b"/>
            <a:pathLst>
              <a:path w="1228507" h="646502">
                <a:moveTo>
                  <a:pt x="0" y="0"/>
                </a:moveTo>
                <a:lnTo>
                  <a:pt x="1228507" y="0"/>
                </a:lnTo>
                <a:lnTo>
                  <a:pt x="1228507" y="646502"/>
                </a:lnTo>
                <a:lnTo>
                  <a:pt x="0" y="6465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TextBox 8"/>
          <p:cNvSpPr txBox="1"/>
          <p:nvPr/>
        </p:nvSpPr>
        <p:spPr>
          <a:xfrm>
            <a:off x="628792" y="3170108"/>
            <a:ext cx="9360687" cy="5271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Mohamed: 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Responsable du module d’authentification et de la gestion des utilisateurs.</a:t>
            </a:r>
          </a:p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Fatima: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 charge du module des annonces et des évènements.</a:t>
            </a:r>
          </a:p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Nihad: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Chargée des six premières tâches du module des ressources pédagogiques (cours, TP, examens).</a:t>
            </a:r>
          </a:p>
          <a:p>
            <a:pPr marL="585637" lvl="1" indent="-292819" algn="l">
              <a:lnSpc>
                <a:spcPts val="3797"/>
              </a:lnSpc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Dina: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Responsable des deux dernières tâches du module des ressources pédagogiques, ainsi que des trois premières tâches du module du forum communautaire.</a:t>
            </a:r>
          </a:p>
          <a:p>
            <a:pPr marL="585637" lvl="1" indent="-292819" algn="l">
              <a:lnSpc>
                <a:spcPts val="3797"/>
              </a:lnSpc>
              <a:spcBef>
                <a:spcPct val="0"/>
              </a:spcBef>
              <a:buFont typeface="Arial"/>
              <a:buChar char="•"/>
            </a:pPr>
            <a:r>
              <a:rPr lang="en-US" sz="2712" b="1">
                <a:solidFill>
                  <a:srgbClr val="00000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Sara:</a:t>
            </a:r>
            <a:r>
              <a:rPr lang="en-US" sz="2712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En charge des cinq dernières tâches du module du forum communautaire.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3473" y="1819094"/>
            <a:ext cx="8401411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Répartition des tâches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6965" y="1028700"/>
            <a:ext cx="3201235" cy="3041173"/>
          </a:xfrm>
          <a:custGeom>
            <a:avLst/>
            <a:gdLst/>
            <a:ahLst/>
            <a:cxnLst/>
            <a:rect l="l" t="t" r="r" b="b"/>
            <a:pathLst>
              <a:path w="3201235" h="3041173">
                <a:moveTo>
                  <a:pt x="0" y="0"/>
                </a:moveTo>
                <a:lnTo>
                  <a:pt x="3201235" y="0"/>
                </a:lnTo>
                <a:lnTo>
                  <a:pt x="3201235" y="3041173"/>
                </a:lnTo>
                <a:lnTo>
                  <a:pt x="0" y="30411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1145617" y="1242040"/>
            <a:ext cx="2063931" cy="2087415"/>
          </a:xfrm>
          <a:custGeom>
            <a:avLst/>
            <a:gdLst/>
            <a:ahLst/>
            <a:cxnLst/>
            <a:rect l="l" t="t" r="r" b="b"/>
            <a:pathLst>
              <a:path w="2063931" h="2087415">
                <a:moveTo>
                  <a:pt x="0" y="0"/>
                </a:moveTo>
                <a:lnTo>
                  <a:pt x="2063931" y="0"/>
                </a:lnTo>
                <a:lnTo>
                  <a:pt x="2063931" y="2087415"/>
                </a:lnTo>
                <a:lnTo>
                  <a:pt x="0" y="20874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4747835" y="-58804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6" y="0"/>
                </a:lnTo>
                <a:lnTo>
                  <a:pt x="5942236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5336020" y="2127808"/>
            <a:ext cx="4765865" cy="9430084"/>
            <a:chOff x="0" y="0"/>
            <a:chExt cx="2620010" cy="5184140"/>
          </a:xfrm>
        </p:grpSpPr>
        <p:sp>
          <p:nvSpPr>
            <p:cNvPr id="6" name="Freeform 6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7" name="Freeform 7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8"/>
              <a:stretch>
                <a:fillRect l="-21918" r="-21918"/>
              </a:stretch>
            </a:blipFill>
          </p:spPr>
          <p:txBody>
            <a:bodyPr/>
            <a:lstStyle/>
            <a:p>
              <a:endParaRPr lang="ar-MA"/>
            </a:p>
          </p:txBody>
        </p:sp>
        <p:sp>
          <p:nvSpPr>
            <p:cNvPr id="8" name="Freeform 8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9" name="Freeform 9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606060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B8B8B8"/>
            </a:solidFill>
          </p:spPr>
          <p:txBody>
            <a:bodyPr/>
            <a:lstStyle/>
            <a:p>
              <a:endParaRPr lang="ar-MA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E9E9E9"/>
            </a:solidFill>
          </p:spPr>
          <p:txBody>
            <a:bodyPr/>
            <a:lstStyle/>
            <a:p>
              <a:endParaRPr lang="ar-MA"/>
            </a:p>
          </p:txBody>
        </p:sp>
      </p:grpSp>
      <p:sp>
        <p:nvSpPr>
          <p:cNvPr id="15" name="Freeform 15"/>
          <p:cNvSpPr/>
          <p:nvPr/>
        </p:nvSpPr>
        <p:spPr>
          <a:xfrm rot="-3169042">
            <a:off x="15436885" y="-299018"/>
            <a:ext cx="1982347" cy="3403171"/>
          </a:xfrm>
          <a:custGeom>
            <a:avLst/>
            <a:gdLst/>
            <a:ahLst/>
            <a:cxnLst/>
            <a:rect l="l" t="t" r="r" b="b"/>
            <a:pathLst>
              <a:path w="1982347" h="3403171">
                <a:moveTo>
                  <a:pt x="0" y="0"/>
                </a:moveTo>
                <a:lnTo>
                  <a:pt x="1982347" y="0"/>
                </a:lnTo>
                <a:lnTo>
                  <a:pt x="1982347" y="3403171"/>
                </a:lnTo>
                <a:lnTo>
                  <a:pt x="0" y="34031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6" name="Freeform 16"/>
          <p:cNvSpPr/>
          <p:nvPr/>
        </p:nvSpPr>
        <p:spPr>
          <a:xfrm rot="-9210414">
            <a:off x="273694" y="8938883"/>
            <a:ext cx="1744636" cy="1637778"/>
          </a:xfrm>
          <a:custGeom>
            <a:avLst/>
            <a:gdLst/>
            <a:ahLst/>
            <a:cxnLst/>
            <a:rect l="l" t="t" r="r" b="b"/>
            <a:pathLst>
              <a:path w="1744636" h="1637778">
                <a:moveTo>
                  <a:pt x="0" y="0"/>
                </a:moveTo>
                <a:lnTo>
                  <a:pt x="1744637" y="0"/>
                </a:lnTo>
                <a:lnTo>
                  <a:pt x="1744637" y="1637778"/>
                </a:lnTo>
                <a:lnTo>
                  <a:pt x="0" y="16377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7" name="TextBox 17"/>
          <p:cNvSpPr txBox="1"/>
          <p:nvPr/>
        </p:nvSpPr>
        <p:spPr>
          <a:xfrm>
            <a:off x="11156796" y="3401326"/>
            <a:ext cx="6433166" cy="5856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Développement en PHP &amp; MySQL côté serveur</a:t>
            </a:r>
          </a:p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Intégration front-end avec HTML, CSS, JavaScript</a:t>
            </a:r>
          </a:p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Interface responsive et conviviale</a:t>
            </a:r>
          </a:p>
          <a:p>
            <a:pPr marL="655362" lvl="1" indent="-327681" algn="l">
              <a:lnSpc>
                <a:spcPts val="4249"/>
              </a:lnSpc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Mise en place des rôles utilisateurs et système d’authentification sécurisé</a:t>
            </a:r>
          </a:p>
          <a:p>
            <a:pPr marL="655362" lvl="1" indent="-327681" algn="l">
              <a:lnSpc>
                <a:spcPts val="4249"/>
              </a:lnSpc>
              <a:spcBef>
                <a:spcPct val="0"/>
              </a:spcBef>
              <a:buFont typeface="Arial"/>
              <a:buChar char="•"/>
            </a:pPr>
            <a:r>
              <a:rPr lang="en-US" sz="3035">
                <a:solidFill>
                  <a:srgbClr val="000000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Capture d’écrans montrant les différentes interfaces : tableau de bord, forum, profil, etc.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6965" y="4447507"/>
            <a:ext cx="3706223" cy="7963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0"/>
              </a:lnSpc>
            </a:pPr>
            <a:r>
              <a:rPr lang="en-US" sz="5225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Réalisation</a:t>
            </a:r>
          </a:p>
        </p:txBody>
      </p:sp>
      <p:sp>
        <p:nvSpPr>
          <p:cNvPr id="19" name="Freeform 19"/>
          <p:cNvSpPr/>
          <p:nvPr/>
        </p:nvSpPr>
        <p:spPr>
          <a:xfrm rot="-2281415">
            <a:off x="12010287" y="847751"/>
            <a:ext cx="1717308" cy="1723773"/>
          </a:xfrm>
          <a:custGeom>
            <a:avLst/>
            <a:gdLst/>
            <a:ahLst/>
            <a:cxnLst/>
            <a:rect l="l" t="t" r="r" b="b"/>
            <a:pathLst>
              <a:path w="1717308" h="1723773">
                <a:moveTo>
                  <a:pt x="0" y="0"/>
                </a:moveTo>
                <a:lnTo>
                  <a:pt x="1717309" y="0"/>
                </a:lnTo>
                <a:lnTo>
                  <a:pt x="1717309" y="1723773"/>
                </a:lnTo>
                <a:lnTo>
                  <a:pt x="0" y="172377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20" name="Freeform 20"/>
          <p:cNvSpPr/>
          <p:nvPr/>
        </p:nvSpPr>
        <p:spPr>
          <a:xfrm rot="-2281415">
            <a:off x="2540257" y="8384018"/>
            <a:ext cx="1222631" cy="1227233"/>
          </a:xfrm>
          <a:custGeom>
            <a:avLst/>
            <a:gdLst/>
            <a:ahLst/>
            <a:cxnLst/>
            <a:rect l="l" t="t" r="r" b="b"/>
            <a:pathLst>
              <a:path w="1222631" h="1227233">
                <a:moveTo>
                  <a:pt x="0" y="0"/>
                </a:moveTo>
                <a:lnTo>
                  <a:pt x="1222630" y="0"/>
                </a:lnTo>
                <a:lnTo>
                  <a:pt x="1222630" y="1227232"/>
                </a:lnTo>
                <a:lnTo>
                  <a:pt x="0" y="122723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838981" y="0"/>
            <a:ext cx="6686419" cy="10287000"/>
          </a:xfrm>
          <a:custGeom>
            <a:avLst/>
            <a:gdLst/>
            <a:ahLst/>
            <a:cxnLst/>
            <a:rect l="l" t="t" r="r" b="b"/>
            <a:pathLst>
              <a:path w="6686419" h="10287000">
                <a:moveTo>
                  <a:pt x="0" y="0"/>
                </a:moveTo>
                <a:lnTo>
                  <a:pt x="6686419" y="0"/>
                </a:lnTo>
                <a:lnTo>
                  <a:pt x="668641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1" r="-125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3" name="Freeform 3"/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/>
          <p:cNvSpPr/>
          <p:nvPr/>
        </p:nvSpPr>
        <p:spPr>
          <a:xfrm>
            <a:off x="8684002" y="191126"/>
            <a:ext cx="2687541" cy="2553164"/>
          </a:xfrm>
          <a:custGeom>
            <a:avLst/>
            <a:gdLst/>
            <a:ahLst/>
            <a:cxnLst/>
            <a:rect l="l" t="t" r="r" b="b"/>
            <a:pathLst>
              <a:path w="2687541" h="2553164">
                <a:moveTo>
                  <a:pt x="0" y="0"/>
                </a:moveTo>
                <a:lnTo>
                  <a:pt x="2687541" y="0"/>
                </a:lnTo>
                <a:lnTo>
                  <a:pt x="2687541" y="2553164"/>
                </a:lnTo>
                <a:lnTo>
                  <a:pt x="0" y="25531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/>
          <p:cNvSpPr/>
          <p:nvPr/>
        </p:nvSpPr>
        <p:spPr>
          <a:xfrm>
            <a:off x="9188233" y="654404"/>
            <a:ext cx="1679079" cy="1626607"/>
          </a:xfrm>
          <a:custGeom>
            <a:avLst/>
            <a:gdLst/>
            <a:ahLst/>
            <a:cxnLst/>
            <a:rect l="l" t="t" r="r" b="b"/>
            <a:pathLst>
              <a:path w="1679079" h="1626607">
                <a:moveTo>
                  <a:pt x="0" y="0"/>
                </a:moveTo>
                <a:lnTo>
                  <a:pt x="1679079" y="0"/>
                </a:lnTo>
                <a:lnTo>
                  <a:pt x="1679079" y="1626608"/>
                </a:lnTo>
                <a:lnTo>
                  <a:pt x="0" y="16266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/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/>
          <p:cNvSpPr/>
          <p:nvPr/>
        </p:nvSpPr>
        <p:spPr>
          <a:xfrm rot="-3420057">
            <a:off x="6942594" y="-395612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/>
          <p:cNvSpPr/>
          <p:nvPr/>
        </p:nvSpPr>
        <p:spPr>
          <a:xfrm rot="7677835">
            <a:off x="477421" y="9265233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5" y="0"/>
                </a:lnTo>
                <a:lnTo>
                  <a:pt x="985755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9" name="Freeform 9"/>
          <p:cNvSpPr/>
          <p:nvPr/>
        </p:nvSpPr>
        <p:spPr>
          <a:xfrm>
            <a:off x="2146569" y="4824952"/>
            <a:ext cx="1756083" cy="2003829"/>
          </a:xfrm>
          <a:custGeom>
            <a:avLst/>
            <a:gdLst/>
            <a:ahLst/>
            <a:cxnLst/>
            <a:rect l="l" t="t" r="r" b="b"/>
            <a:pathLst>
              <a:path w="1756083" h="2003829">
                <a:moveTo>
                  <a:pt x="0" y="0"/>
                </a:moveTo>
                <a:lnTo>
                  <a:pt x="1756083" y="0"/>
                </a:lnTo>
                <a:lnTo>
                  <a:pt x="1756083" y="2003830"/>
                </a:lnTo>
                <a:lnTo>
                  <a:pt x="0" y="200383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0" name="Freeform 10"/>
          <p:cNvSpPr/>
          <p:nvPr/>
        </p:nvSpPr>
        <p:spPr>
          <a:xfrm rot="-658730">
            <a:off x="4377504" y="6056963"/>
            <a:ext cx="1428442" cy="1343818"/>
          </a:xfrm>
          <a:custGeom>
            <a:avLst/>
            <a:gdLst/>
            <a:ahLst/>
            <a:cxnLst/>
            <a:rect l="l" t="t" r="r" b="b"/>
            <a:pathLst>
              <a:path w="1428442" h="1343818">
                <a:moveTo>
                  <a:pt x="0" y="0"/>
                </a:moveTo>
                <a:lnTo>
                  <a:pt x="1428442" y="0"/>
                </a:lnTo>
                <a:lnTo>
                  <a:pt x="1428442" y="1343818"/>
                </a:lnTo>
                <a:lnTo>
                  <a:pt x="0" y="1343818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27253" t="-15474" r="-27552" b="-8036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1" name="Freeform 11"/>
          <p:cNvSpPr/>
          <p:nvPr/>
        </p:nvSpPr>
        <p:spPr>
          <a:xfrm rot="-836146">
            <a:off x="4456003" y="3790397"/>
            <a:ext cx="1613331" cy="1803178"/>
          </a:xfrm>
          <a:custGeom>
            <a:avLst/>
            <a:gdLst/>
            <a:ahLst/>
            <a:cxnLst/>
            <a:rect l="l" t="t" r="r" b="b"/>
            <a:pathLst>
              <a:path w="1613331" h="1803178">
                <a:moveTo>
                  <a:pt x="0" y="0"/>
                </a:moveTo>
                <a:lnTo>
                  <a:pt x="1613331" y="0"/>
                </a:lnTo>
                <a:lnTo>
                  <a:pt x="1613331" y="1803178"/>
                </a:lnTo>
                <a:lnTo>
                  <a:pt x="0" y="1803178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12495" t="-5217" r="-11662" b="-5869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2" name="Freeform 12"/>
          <p:cNvSpPr/>
          <p:nvPr/>
        </p:nvSpPr>
        <p:spPr>
          <a:xfrm rot="961912">
            <a:off x="2282918" y="7629513"/>
            <a:ext cx="2539258" cy="1345013"/>
          </a:xfrm>
          <a:custGeom>
            <a:avLst/>
            <a:gdLst/>
            <a:ahLst/>
            <a:cxnLst/>
            <a:rect l="l" t="t" r="r" b="b"/>
            <a:pathLst>
              <a:path w="2539258" h="1345013">
                <a:moveTo>
                  <a:pt x="0" y="0"/>
                </a:moveTo>
                <a:lnTo>
                  <a:pt x="2539258" y="0"/>
                </a:lnTo>
                <a:lnTo>
                  <a:pt x="2539258" y="1345013"/>
                </a:lnTo>
                <a:lnTo>
                  <a:pt x="0" y="1345013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3" name="Freeform 13"/>
          <p:cNvSpPr/>
          <p:nvPr/>
        </p:nvSpPr>
        <p:spPr>
          <a:xfrm rot="402122">
            <a:off x="6248025" y="5020019"/>
            <a:ext cx="2053731" cy="1694712"/>
          </a:xfrm>
          <a:custGeom>
            <a:avLst/>
            <a:gdLst/>
            <a:ahLst/>
            <a:cxnLst/>
            <a:rect l="l" t="t" r="r" b="b"/>
            <a:pathLst>
              <a:path w="2053731" h="1694712">
                <a:moveTo>
                  <a:pt x="0" y="0"/>
                </a:moveTo>
                <a:lnTo>
                  <a:pt x="2053731" y="0"/>
                </a:lnTo>
                <a:lnTo>
                  <a:pt x="2053731" y="1694712"/>
                </a:lnTo>
                <a:lnTo>
                  <a:pt x="0" y="1694712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-4463" t="-15036" r="-4995" b="-1761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4" name="Freeform 14"/>
          <p:cNvSpPr/>
          <p:nvPr/>
        </p:nvSpPr>
        <p:spPr>
          <a:xfrm>
            <a:off x="5548221" y="7524505"/>
            <a:ext cx="1787613" cy="2055068"/>
          </a:xfrm>
          <a:custGeom>
            <a:avLst/>
            <a:gdLst/>
            <a:ahLst/>
            <a:cxnLst/>
            <a:rect l="l" t="t" r="r" b="b"/>
            <a:pathLst>
              <a:path w="1787613" h="2055068">
                <a:moveTo>
                  <a:pt x="0" y="0"/>
                </a:moveTo>
                <a:lnTo>
                  <a:pt x="1787613" y="0"/>
                </a:lnTo>
                <a:lnTo>
                  <a:pt x="1787613" y="2055067"/>
                </a:lnTo>
                <a:lnTo>
                  <a:pt x="0" y="2055067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t="-12491" b="-10511"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5" name="TextBox 15"/>
          <p:cNvSpPr txBox="1"/>
          <p:nvPr/>
        </p:nvSpPr>
        <p:spPr>
          <a:xfrm>
            <a:off x="618024" y="2089136"/>
            <a:ext cx="8590225" cy="914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Technologies utilisées 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FF86F-02F0-0615-6147-8AAB0A896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9E46C14-66D1-93F8-D3E5-396785456F45}"/>
              </a:ext>
            </a:extLst>
          </p:cNvPr>
          <p:cNvSpPr/>
          <p:nvPr/>
        </p:nvSpPr>
        <p:spPr>
          <a:xfrm>
            <a:off x="16525400" y="-406899"/>
            <a:ext cx="5942235" cy="11427376"/>
          </a:xfrm>
          <a:custGeom>
            <a:avLst/>
            <a:gdLst/>
            <a:ahLst/>
            <a:cxnLst/>
            <a:rect l="l" t="t" r="r" b="b"/>
            <a:pathLst>
              <a:path w="5942235" h="11427376">
                <a:moveTo>
                  <a:pt x="0" y="0"/>
                </a:moveTo>
                <a:lnTo>
                  <a:pt x="5942235" y="0"/>
                </a:lnTo>
                <a:lnTo>
                  <a:pt x="5942235" y="11427376"/>
                </a:lnTo>
                <a:lnTo>
                  <a:pt x="0" y="114273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AE1F3AE-7FA2-BF96-0C91-3ED139C61E26}"/>
              </a:ext>
            </a:extLst>
          </p:cNvPr>
          <p:cNvSpPr/>
          <p:nvPr/>
        </p:nvSpPr>
        <p:spPr>
          <a:xfrm>
            <a:off x="13364169" y="336822"/>
            <a:ext cx="2687541" cy="2553164"/>
          </a:xfrm>
          <a:custGeom>
            <a:avLst/>
            <a:gdLst/>
            <a:ahLst/>
            <a:cxnLst/>
            <a:rect l="l" t="t" r="r" b="b"/>
            <a:pathLst>
              <a:path w="2687541" h="2553164">
                <a:moveTo>
                  <a:pt x="0" y="0"/>
                </a:moveTo>
                <a:lnTo>
                  <a:pt x="2687541" y="0"/>
                </a:lnTo>
                <a:lnTo>
                  <a:pt x="2687541" y="2553164"/>
                </a:lnTo>
                <a:lnTo>
                  <a:pt x="0" y="25531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371C2AB-D34A-7257-E95E-1EBC6976CD03}"/>
              </a:ext>
            </a:extLst>
          </p:cNvPr>
          <p:cNvSpPr/>
          <p:nvPr/>
        </p:nvSpPr>
        <p:spPr>
          <a:xfrm>
            <a:off x="13868400" y="800100"/>
            <a:ext cx="1679079" cy="1626607"/>
          </a:xfrm>
          <a:custGeom>
            <a:avLst/>
            <a:gdLst/>
            <a:ahLst/>
            <a:cxnLst/>
            <a:rect l="l" t="t" r="r" b="b"/>
            <a:pathLst>
              <a:path w="1679079" h="1626607">
                <a:moveTo>
                  <a:pt x="0" y="0"/>
                </a:moveTo>
                <a:lnTo>
                  <a:pt x="1679079" y="0"/>
                </a:lnTo>
                <a:lnTo>
                  <a:pt x="1679079" y="1626608"/>
                </a:lnTo>
                <a:lnTo>
                  <a:pt x="0" y="16266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2463E3F6-4592-48CF-370A-6B53BC31E6AC}"/>
              </a:ext>
            </a:extLst>
          </p:cNvPr>
          <p:cNvSpPr/>
          <p:nvPr/>
        </p:nvSpPr>
        <p:spPr>
          <a:xfrm rot="-3476650">
            <a:off x="-17375" y="-861092"/>
            <a:ext cx="2474984" cy="2484300"/>
          </a:xfrm>
          <a:custGeom>
            <a:avLst/>
            <a:gdLst/>
            <a:ahLst/>
            <a:cxnLst/>
            <a:rect l="l" t="t" r="r" b="b"/>
            <a:pathLst>
              <a:path w="2474984" h="2484300">
                <a:moveTo>
                  <a:pt x="0" y="0"/>
                </a:moveTo>
                <a:lnTo>
                  <a:pt x="2474984" y="0"/>
                </a:lnTo>
                <a:lnTo>
                  <a:pt x="2474984" y="2484300"/>
                </a:lnTo>
                <a:lnTo>
                  <a:pt x="0" y="24843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A794D54-189A-58CB-13F1-6A96F726538E}"/>
              </a:ext>
            </a:extLst>
          </p:cNvPr>
          <p:cNvSpPr/>
          <p:nvPr/>
        </p:nvSpPr>
        <p:spPr>
          <a:xfrm rot="-3420057">
            <a:off x="11925796" y="-249916"/>
            <a:ext cx="1032508" cy="1852033"/>
          </a:xfrm>
          <a:custGeom>
            <a:avLst/>
            <a:gdLst/>
            <a:ahLst/>
            <a:cxnLst/>
            <a:rect l="l" t="t" r="r" b="b"/>
            <a:pathLst>
              <a:path w="1032508" h="1852033">
                <a:moveTo>
                  <a:pt x="0" y="0"/>
                </a:moveTo>
                <a:lnTo>
                  <a:pt x="1032508" y="0"/>
                </a:lnTo>
                <a:lnTo>
                  <a:pt x="1032508" y="1852033"/>
                </a:lnTo>
                <a:lnTo>
                  <a:pt x="0" y="185203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255163B5-A3FD-3079-B5E0-A30964FFB449}"/>
              </a:ext>
            </a:extLst>
          </p:cNvPr>
          <p:cNvSpPr/>
          <p:nvPr/>
        </p:nvSpPr>
        <p:spPr>
          <a:xfrm rot="7677835">
            <a:off x="477421" y="9265233"/>
            <a:ext cx="985756" cy="1692285"/>
          </a:xfrm>
          <a:custGeom>
            <a:avLst/>
            <a:gdLst/>
            <a:ahLst/>
            <a:cxnLst/>
            <a:rect l="l" t="t" r="r" b="b"/>
            <a:pathLst>
              <a:path w="985756" h="1692285">
                <a:moveTo>
                  <a:pt x="0" y="0"/>
                </a:moveTo>
                <a:lnTo>
                  <a:pt x="985755" y="0"/>
                </a:lnTo>
                <a:lnTo>
                  <a:pt x="985755" y="1692285"/>
                </a:lnTo>
                <a:lnTo>
                  <a:pt x="0" y="1692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ar-MA"/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2E504D8-19D0-2D06-07D1-1B0DE4B593F9}"/>
              </a:ext>
            </a:extLst>
          </p:cNvPr>
          <p:cNvSpPr txBox="1"/>
          <p:nvPr/>
        </p:nvSpPr>
        <p:spPr>
          <a:xfrm>
            <a:off x="3298225" y="1337296"/>
            <a:ext cx="7433528" cy="914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dirty="0" err="1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Partie</a:t>
            </a:r>
            <a:r>
              <a:rPr lang="en-US" sz="6000" dirty="0">
                <a:solidFill>
                  <a:srgbClr val="18AFFC"/>
                </a:solidFill>
                <a:latin typeface="Fredoka"/>
                <a:ea typeface="Fredoka"/>
                <a:cs typeface="Fredoka"/>
                <a:sym typeface="Fredoka"/>
              </a:rPr>
              <a:t> de simulation</a:t>
            </a:r>
          </a:p>
        </p:txBody>
      </p:sp>
      <p:pic>
        <p:nvPicPr>
          <p:cNvPr id="17" name="Image 16" descr="Une image contenant laser, capture d’écran, obscurité, Facteur de flare&#10;&#10;Le contenu généré par l’IA peut être incorrect.">
            <a:extLst>
              <a:ext uri="{FF2B5EF4-FFF2-40B4-BE49-F238E27FC236}">
                <a16:creationId xmlns:a16="http://schemas.microsoft.com/office/drawing/2014/main" id="{FCBF5CAC-BFE0-7322-0726-92C7377611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57" y="2889986"/>
            <a:ext cx="10610922" cy="59686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9752969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470</Words>
  <Application>Microsoft Office PowerPoint</Application>
  <PresentationFormat>Personnalisé</PresentationFormat>
  <Paragraphs>65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9" baseType="lpstr">
      <vt:lpstr>Telegraf</vt:lpstr>
      <vt:lpstr>Glacial Indifference Bold</vt:lpstr>
      <vt:lpstr>Glacial Indifference</vt:lpstr>
      <vt:lpstr>Calibri</vt:lpstr>
      <vt:lpstr>Arial</vt:lpstr>
      <vt:lpstr>Fredoka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Rapport de Projet</dc:title>
  <dc:creator>Medba</dc:creator>
  <cp:lastModifiedBy>BENABDESSADAK MOHAMED</cp:lastModifiedBy>
  <cp:revision>7</cp:revision>
  <dcterms:created xsi:type="dcterms:W3CDTF">2006-08-16T00:00:00Z</dcterms:created>
  <dcterms:modified xsi:type="dcterms:W3CDTF">2025-07-02T05:37:03Z</dcterms:modified>
  <dc:identifier>DAGrqP-klbs</dc:identifier>
</cp:coreProperties>
</file>